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4"/>
  </p:sldMasterIdLst>
  <p:sldIdLst>
    <p:sldId id="256" r:id="rId5"/>
    <p:sldId id="259" r:id="rId6"/>
    <p:sldId id="261" r:id="rId7"/>
    <p:sldId id="257" r:id="rId8"/>
    <p:sldId id="258"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9FE308-8D65-B745-95FB-6A3A398537BB}" v="111" dt="2023-10-05T23:23:09.621"/>
    <p1510:client id="{07C4640C-E872-5B18-2F67-81F844B16205}" v="317" dt="2023-10-05T23:26:44.353"/>
    <p1510:client id="{901A9C1D-0020-4A42-A2DF-10773EF8CC51}" v="1192" dt="2023-10-05T23:45:19.494"/>
    <p1510:client id="{9D3C553D-D55A-432D-936C-0B8F21F1AAC9}" v="3" dt="2023-10-05T23:29:24.3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74" d="100"/>
          <a:sy n="74" d="100"/>
        </p:scale>
        <p:origin x="72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eg>
</file>

<file path=ppt/media/image3.png>
</file>

<file path=ppt/media/image4.jpeg>
</file>

<file path=ppt/media/image5.png>
</file>

<file path=ppt/media/image6.jpeg>
</file>

<file path=ppt/media/image7.jpe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11/2/2023</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30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36026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11/2/2023</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9981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11/2/2023</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971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11/2/2023</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8890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202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988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5795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046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11/2/2023</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2374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11/2/2023</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04082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11/2/2023</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6407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B6F23470-A439-4C05-8318-1C6F8D8D5F91}"/>
              </a:ext>
            </a:extLst>
          </p:cNvPr>
          <p:cNvPicPr>
            <a:picLocks noChangeAspect="1"/>
          </p:cNvPicPr>
          <p:nvPr/>
        </p:nvPicPr>
        <p:blipFill rotWithShape="1">
          <a:blip r:embed="rId4"/>
          <a:srcRect t="6422" b="9308"/>
          <a:stretch/>
        </p:blipFill>
        <p:spPr>
          <a:xfrm>
            <a:off x="0" y="10"/>
            <a:ext cx="12191980" cy="6857990"/>
          </a:xfrm>
          <a:prstGeom prst="rect">
            <a:avLst/>
          </a:prstGeom>
        </p:spPr>
      </p:pic>
      <p:sp>
        <p:nvSpPr>
          <p:cNvPr id="2" name="Title 1">
            <a:extLst>
              <a:ext uri="{FF2B5EF4-FFF2-40B4-BE49-F238E27FC236}">
                <a16:creationId xmlns:a16="http://schemas.microsoft.com/office/drawing/2014/main" id="{849CA8FE-17DC-43A9-83E5-D24CDA9FA6A8}"/>
              </a:ext>
            </a:extLst>
          </p:cNvPr>
          <p:cNvSpPr>
            <a:spLocks noGrp="1"/>
          </p:cNvSpPr>
          <p:nvPr>
            <p:ph type="ctrTitle"/>
          </p:nvPr>
        </p:nvSpPr>
        <p:spPr>
          <a:xfrm>
            <a:off x="609599" y="4572000"/>
            <a:ext cx="10965141" cy="895244"/>
          </a:xfrm>
          <a:solidFill>
            <a:schemeClr val="tx2"/>
          </a:solidFill>
        </p:spPr>
        <p:txBody>
          <a:bodyPr>
            <a:normAutofit/>
          </a:bodyPr>
          <a:lstStyle/>
          <a:p>
            <a:r>
              <a:rPr lang="en-US" sz="4000">
                <a:solidFill>
                  <a:schemeClr val="bg1"/>
                </a:solidFill>
              </a:rPr>
              <a:t>Group 23: Three Card poker</a:t>
            </a:r>
            <a:endParaRPr lang="en-CA" sz="4000">
              <a:solidFill>
                <a:schemeClr val="bg1"/>
              </a:solidFill>
            </a:endParaRPr>
          </a:p>
        </p:txBody>
      </p:sp>
      <p:sp>
        <p:nvSpPr>
          <p:cNvPr id="3" name="Subtitle 2">
            <a:extLst>
              <a:ext uri="{FF2B5EF4-FFF2-40B4-BE49-F238E27FC236}">
                <a16:creationId xmlns:a16="http://schemas.microsoft.com/office/drawing/2014/main" id="{ACF47D94-A056-45D1-B854-B40148882AB7}"/>
              </a:ext>
            </a:extLst>
          </p:cNvPr>
          <p:cNvSpPr>
            <a:spLocks noGrp="1"/>
          </p:cNvSpPr>
          <p:nvPr>
            <p:ph type="subTitle" idx="1"/>
          </p:nvPr>
        </p:nvSpPr>
        <p:spPr>
          <a:xfrm>
            <a:off x="609598" y="5504576"/>
            <a:ext cx="10965142" cy="447491"/>
          </a:xfrm>
          <a:solidFill>
            <a:schemeClr val="tx1">
              <a:lumMod val="50000"/>
              <a:lumOff val="50000"/>
            </a:schemeClr>
          </a:solidFill>
        </p:spPr>
        <p:txBody>
          <a:bodyPr>
            <a:normAutofit/>
          </a:bodyPr>
          <a:lstStyle/>
          <a:p>
            <a:r>
              <a:rPr lang="en-US">
                <a:solidFill>
                  <a:schemeClr val="bg1"/>
                </a:solidFill>
              </a:rPr>
              <a:t>LUKE, CONNOR, CAM, and </a:t>
            </a:r>
            <a:r>
              <a:rPr lang="en-US" err="1">
                <a:solidFill>
                  <a:schemeClr val="bg1"/>
                </a:solidFill>
              </a:rPr>
              <a:t>Kiarash</a:t>
            </a:r>
            <a:endParaRPr lang="en-US">
              <a:solidFill>
                <a:schemeClr val="bg1"/>
              </a:solidFill>
            </a:endParaRPr>
          </a:p>
        </p:txBody>
      </p:sp>
      <p:pic>
        <p:nvPicPr>
          <p:cNvPr id="2050" name="Picture 2" descr="Best Ante Bet Strategy In Three Card Poker - Tunica">
            <a:extLst>
              <a:ext uri="{FF2B5EF4-FFF2-40B4-BE49-F238E27FC236}">
                <a16:creationId xmlns:a16="http://schemas.microsoft.com/office/drawing/2014/main" id="{DF85BCAF-CF7F-E6D6-6BCE-00E9199EE53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2369" y="1535422"/>
            <a:ext cx="4820967" cy="271213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EF8B82D-BE9C-4350-4766-415ECCEF674B}"/>
              </a:ext>
            </a:extLst>
          </p:cNvPr>
          <p:cNvSpPr txBox="1"/>
          <p:nvPr/>
        </p:nvSpPr>
        <p:spPr>
          <a:xfrm>
            <a:off x="1867500" y="4354689"/>
            <a:ext cx="5114811" cy="215444"/>
          </a:xfrm>
          <a:prstGeom prst="rect">
            <a:avLst/>
          </a:prstGeom>
          <a:noFill/>
        </p:spPr>
        <p:txBody>
          <a:bodyPr wrap="square">
            <a:spAutoFit/>
          </a:bodyPr>
          <a:lstStyle/>
          <a:p>
            <a:r>
              <a:rPr lang="en-CA" sz="800">
                <a:solidFill>
                  <a:schemeClr val="bg1"/>
                </a:solidFill>
              </a:rPr>
              <a:t>https://</a:t>
            </a:r>
            <a:r>
              <a:rPr lang="en-CA" sz="800" err="1">
                <a:solidFill>
                  <a:schemeClr val="bg1"/>
                </a:solidFill>
              </a:rPr>
              <a:t>tunicatravel.com</a:t>
            </a:r>
            <a:r>
              <a:rPr lang="en-CA" sz="800">
                <a:solidFill>
                  <a:schemeClr val="bg1"/>
                </a:solidFill>
              </a:rPr>
              <a:t>/blog/2015/07/best-ante-bet-strategy-in-three-card-poker/</a:t>
            </a:r>
          </a:p>
        </p:txBody>
      </p:sp>
      <p:pic>
        <p:nvPicPr>
          <p:cNvPr id="17" name="Audio 16">
            <a:hlinkClick r:id="" action="ppaction://media"/>
            <a:extLst>
              <a:ext uri="{FF2B5EF4-FFF2-40B4-BE49-F238E27FC236}">
                <a16:creationId xmlns:a16="http://schemas.microsoft.com/office/drawing/2014/main" id="{FE43E104-EA0D-931E-FB3D-35749911B74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68185632"/>
      </p:ext>
    </p:extLst>
  </p:cSld>
  <p:clrMapOvr>
    <a:masterClrMapping/>
  </p:clrMapOvr>
  <mc:AlternateContent xmlns:mc="http://schemas.openxmlformats.org/markup-compatibility/2006">
    <mc:Choice xmlns:p14="http://schemas.microsoft.com/office/powerpoint/2010/main" Requires="p14">
      <p:transition spd="slow" p14:dur="2000" advTm="13360"/>
    </mc:Choice>
    <mc:Fallback>
      <p:transition spd="slow" advTm="13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5FD8-F3D9-4A37-9FBF-C3AE5642F297}"/>
              </a:ext>
            </a:extLst>
          </p:cNvPr>
          <p:cNvSpPr>
            <a:spLocks noGrp="1"/>
          </p:cNvSpPr>
          <p:nvPr>
            <p:ph type="title"/>
          </p:nvPr>
        </p:nvSpPr>
        <p:spPr/>
        <p:txBody>
          <a:bodyPr/>
          <a:lstStyle/>
          <a:p>
            <a:r>
              <a:rPr lang="en-US"/>
              <a:t>Summary</a:t>
            </a:r>
            <a:endParaRPr lang="en-CA"/>
          </a:p>
        </p:txBody>
      </p:sp>
      <p:sp>
        <p:nvSpPr>
          <p:cNvPr id="3" name="Content Placeholder 2">
            <a:extLst>
              <a:ext uri="{FF2B5EF4-FFF2-40B4-BE49-F238E27FC236}">
                <a16:creationId xmlns:a16="http://schemas.microsoft.com/office/drawing/2014/main" id="{F760E851-95D4-48AE-91BF-1D36871AD9FD}"/>
              </a:ext>
            </a:extLst>
          </p:cNvPr>
          <p:cNvSpPr>
            <a:spLocks noGrp="1"/>
          </p:cNvSpPr>
          <p:nvPr>
            <p:ph idx="1"/>
          </p:nvPr>
        </p:nvSpPr>
        <p:spPr>
          <a:xfrm>
            <a:off x="581193" y="2340864"/>
            <a:ext cx="6725130" cy="3634486"/>
          </a:xfrm>
        </p:spPr>
        <p:txBody>
          <a:bodyPr/>
          <a:lstStyle/>
          <a:p>
            <a:pPr marL="0" indent="0">
              <a:buNone/>
            </a:pPr>
            <a:r>
              <a:rPr lang="en-US"/>
              <a:t>Our project strives to model the popular and fun game three card poker. The model determines which hand wins the round. </a:t>
            </a:r>
            <a:endParaRPr lang="en-CA"/>
          </a:p>
          <a:p>
            <a:pPr marL="0" indent="0">
              <a:buNone/>
            </a:pPr>
            <a:r>
              <a:rPr lang="en-US"/>
              <a:t>The model also provides suggestions on if the player should double down, play the hand, or fold based according to their hand. </a:t>
            </a:r>
            <a:endParaRPr lang="en-CA"/>
          </a:p>
          <a:p>
            <a:pPr marL="0" indent="0">
              <a:buNone/>
            </a:pPr>
            <a:r>
              <a:rPr lang="en-US"/>
              <a:t>The model also determines how much the user wins or loses each round based on a standard poker betting system.</a:t>
            </a:r>
            <a:endParaRPr lang="en-CA"/>
          </a:p>
        </p:txBody>
      </p:sp>
      <p:pic>
        <p:nvPicPr>
          <p:cNvPr id="1026" name="Picture 2" descr="Read our handy guide on Live 3 Card Poker - Unibet">
            <a:extLst>
              <a:ext uri="{FF2B5EF4-FFF2-40B4-BE49-F238E27FC236}">
                <a16:creationId xmlns:a16="http://schemas.microsoft.com/office/drawing/2014/main" id="{E2FCE316-20B3-6996-4313-9B3F42F793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64673" y="2185656"/>
            <a:ext cx="2379885" cy="37062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436E5A0-981B-B5FE-B8CD-7EB35082E09F}"/>
              </a:ext>
            </a:extLst>
          </p:cNvPr>
          <p:cNvSpPr txBox="1"/>
          <p:nvPr/>
        </p:nvSpPr>
        <p:spPr>
          <a:xfrm>
            <a:off x="8643695" y="5934670"/>
            <a:ext cx="2967112" cy="338554"/>
          </a:xfrm>
          <a:prstGeom prst="rect">
            <a:avLst/>
          </a:prstGeom>
          <a:noFill/>
        </p:spPr>
        <p:txBody>
          <a:bodyPr wrap="square">
            <a:spAutoFit/>
          </a:bodyPr>
          <a:lstStyle/>
          <a:p>
            <a:r>
              <a:rPr lang="en-CA" sz="800">
                <a:solidFill>
                  <a:schemeClr val="bg1">
                    <a:lumMod val="75000"/>
                  </a:schemeClr>
                </a:solidFill>
              </a:rPr>
              <a:t>https://www.unibet.co.uk/livecasino/guides/how-to-play-3-card-poker-1.781145</a:t>
            </a:r>
          </a:p>
        </p:txBody>
      </p:sp>
      <p:pic>
        <p:nvPicPr>
          <p:cNvPr id="11" name="Audio 10">
            <a:hlinkClick r:id="" action="ppaction://media"/>
            <a:extLst>
              <a:ext uri="{FF2B5EF4-FFF2-40B4-BE49-F238E27FC236}">
                <a16:creationId xmlns:a16="http://schemas.microsoft.com/office/drawing/2014/main" id="{2D79049F-BA7E-EDF8-CCF4-9375F644FFF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23507613"/>
      </p:ext>
    </p:extLst>
  </p:cSld>
  <p:clrMapOvr>
    <a:masterClrMapping/>
  </p:clrMapOvr>
  <mc:AlternateContent xmlns:mc="http://schemas.openxmlformats.org/markup-compatibility/2006">
    <mc:Choice xmlns:p14="http://schemas.microsoft.com/office/powerpoint/2010/main" Requires="p14">
      <p:transition spd="slow" p14:dur="2000" advTm="32761"/>
    </mc:Choice>
    <mc:Fallback>
      <p:transition spd="slow" advTm="32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C0645-5FB1-C5D8-FFE5-CF8D345CF727}"/>
              </a:ext>
            </a:extLst>
          </p:cNvPr>
          <p:cNvSpPr>
            <a:spLocks noGrp="1"/>
          </p:cNvSpPr>
          <p:nvPr>
            <p:ph type="title"/>
          </p:nvPr>
        </p:nvSpPr>
        <p:spPr/>
        <p:txBody>
          <a:bodyPr/>
          <a:lstStyle/>
          <a:p>
            <a:r>
              <a:rPr lang="en-US"/>
              <a:t>Rules of the game</a:t>
            </a:r>
            <a:endParaRPr lang="en-CA"/>
          </a:p>
        </p:txBody>
      </p:sp>
      <p:sp>
        <p:nvSpPr>
          <p:cNvPr id="3" name="Content Placeholder 2">
            <a:extLst>
              <a:ext uri="{FF2B5EF4-FFF2-40B4-BE49-F238E27FC236}">
                <a16:creationId xmlns:a16="http://schemas.microsoft.com/office/drawing/2014/main" id="{D98832C7-32A8-EAB5-9383-31CD5684F912}"/>
              </a:ext>
            </a:extLst>
          </p:cNvPr>
          <p:cNvSpPr>
            <a:spLocks noGrp="1"/>
          </p:cNvSpPr>
          <p:nvPr>
            <p:ph idx="1"/>
          </p:nvPr>
        </p:nvSpPr>
        <p:spPr/>
        <p:txBody>
          <a:bodyPr/>
          <a:lstStyle/>
          <a:p>
            <a:pPr marL="305435" indent="-305435"/>
            <a:r>
              <a:rPr lang="en-US"/>
              <a:t>The user must opt into the round by placing their bet</a:t>
            </a:r>
          </a:p>
          <a:p>
            <a:pPr marL="305435" indent="-305435"/>
            <a:r>
              <a:rPr lang="en-US"/>
              <a:t>3 cards are dealt to the user face up and 3 cards are dealt to the dealer face down</a:t>
            </a:r>
          </a:p>
          <a:p>
            <a:pPr marL="305435" indent="-305435"/>
            <a:r>
              <a:rPr lang="en-US"/>
              <a:t>The user then makes a decision to play the hand, fold, or double down</a:t>
            </a:r>
          </a:p>
          <a:p>
            <a:pPr marL="305435" indent="-305435"/>
            <a:r>
              <a:rPr lang="en-US"/>
              <a:t>The dealer's hand are revealed and the player with the better hand wins the round and the pot</a:t>
            </a:r>
          </a:p>
          <a:p>
            <a:pPr marL="629920" lvl="1" indent="-305435"/>
            <a:r>
              <a:rPr lang="en-US"/>
              <a:t>The order of the hand rankings is straight flush, three of a kind, straight, flush, one pair, three odd cards</a:t>
            </a:r>
          </a:p>
          <a:p>
            <a:pPr marL="305435" indent="-305435"/>
            <a:r>
              <a:rPr lang="en-US"/>
              <a:t>If the hands are equal, then the user is returned their original bet</a:t>
            </a:r>
            <a:endParaRPr lang="en-CA"/>
          </a:p>
        </p:txBody>
      </p:sp>
      <p:pic>
        <p:nvPicPr>
          <p:cNvPr id="4" name="Picture 3" descr="A red and pink text&#10;&#10;Description automatically generated">
            <a:extLst>
              <a:ext uri="{FF2B5EF4-FFF2-40B4-BE49-F238E27FC236}">
                <a16:creationId xmlns:a16="http://schemas.microsoft.com/office/drawing/2014/main" id="{ACCAE202-9419-834A-646F-C60C2C4DC16F}"/>
              </a:ext>
            </a:extLst>
          </p:cNvPr>
          <p:cNvPicPr>
            <a:picLocks noChangeAspect="1"/>
          </p:cNvPicPr>
          <p:nvPr/>
        </p:nvPicPr>
        <p:blipFill>
          <a:blip r:embed="rId4"/>
          <a:stretch>
            <a:fillRect/>
          </a:stretch>
        </p:blipFill>
        <p:spPr>
          <a:xfrm>
            <a:off x="9153973" y="1090384"/>
            <a:ext cx="2743200" cy="1536192"/>
          </a:xfrm>
          <a:prstGeom prst="rect">
            <a:avLst/>
          </a:prstGeom>
        </p:spPr>
      </p:pic>
      <p:pic>
        <p:nvPicPr>
          <p:cNvPr id="7" name="Audio 6">
            <a:hlinkClick r:id="" action="ppaction://media"/>
            <a:extLst>
              <a:ext uri="{FF2B5EF4-FFF2-40B4-BE49-F238E27FC236}">
                <a16:creationId xmlns:a16="http://schemas.microsoft.com/office/drawing/2014/main" id="{708D85A8-3B17-1AF8-0B2D-29ED9E1BAD0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58373229"/>
      </p:ext>
    </p:extLst>
  </p:cSld>
  <p:clrMapOvr>
    <a:masterClrMapping/>
  </p:clrMapOvr>
  <mc:AlternateContent xmlns:mc="http://schemas.openxmlformats.org/markup-compatibility/2006">
    <mc:Choice xmlns:p14="http://schemas.microsoft.com/office/powerpoint/2010/main" Requires="p14">
      <p:transition spd="slow" p14:dur="2000" advTm="54847"/>
    </mc:Choice>
    <mc:Fallback>
      <p:transition spd="slow" advTm="54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p:txBody>
          <a:bodyPr/>
          <a:lstStyle/>
          <a:p>
            <a:r>
              <a:rPr lang="en-US"/>
              <a:t>Propositions</a:t>
            </a:r>
            <a:endParaRPr lang="en-CA"/>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p:txBody>
          <a:bodyPr>
            <a:normAutofit fontScale="92500" lnSpcReduction="20000"/>
          </a:bodyPr>
          <a:lstStyle/>
          <a:p>
            <a:pPr marL="305435" indent="-305435"/>
            <a:r>
              <a:rPr lang="en-US" b="1"/>
              <a:t>Hand:</a:t>
            </a:r>
            <a:r>
              <a:rPr lang="en-US"/>
              <a:t> Let x1, x2, x3, be the three cards in the user's hand</a:t>
            </a:r>
          </a:p>
          <a:p>
            <a:pPr marL="629920" lvl="1" indent="-305435"/>
            <a:r>
              <a:rPr lang="en-US"/>
              <a:t>N1 is true if x1 is an ace, N2 is true if x1 is a 2, …., N11 is true if x1 is a jack, N12 is true if x2 is a queen, N13 is true if x1 is a king</a:t>
            </a:r>
          </a:p>
          <a:p>
            <a:pPr marL="629920" lvl="1" indent="-305435"/>
            <a:r>
              <a:rPr lang="en-US"/>
              <a:t>SS is true if x1’s suit is a spade, SC is true if x1 is a club, SD is true if x1 is a diamond, and SH is true if x1 is a heart</a:t>
            </a:r>
          </a:p>
          <a:p>
            <a:pPr marL="629920" lvl="1" indent="-305435"/>
            <a:r>
              <a:rPr lang="en-US"/>
              <a:t>Similarly, let y1, y2, y3 be the three cards in the dealer's hand, which follow the same Numbering and Suit principal as the user's hand.</a:t>
            </a:r>
          </a:p>
          <a:p>
            <a:pPr marL="305435" indent="-305435"/>
            <a:r>
              <a:rPr lang="en-US" b="1"/>
              <a:t>Hand Rankings</a:t>
            </a:r>
            <a:r>
              <a:rPr lang="en-US"/>
              <a:t>: SF is true if the hand is a straight flush, T is true if the hand is a three of a kind, S is true if the hand is a straight, F is true if the hand has a flush, P is true if the hand has a pair, H is true if the hand is a high card</a:t>
            </a:r>
          </a:p>
          <a:p>
            <a:pPr marL="629920" lvl="1" indent="-305435"/>
            <a:r>
              <a:rPr lang="en-US"/>
              <a:t>Would also need to know if two players have a high card hand, who's hand is higher, etc.</a:t>
            </a:r>
          </a:p>
          <a:p>
            <a:pPr marL="305435" indent="-305435"/>
            <a:r>
              <a:rPr lang="en-US" b="1"/>
              <a:t>Betting</a:t>
            </a:r>
            <a:r>
              <a:rPr lang="en-US"/>
              <a:t>: FOLD is true if user should fold, PLAY is true if user should play, DOUBLE is true if user should double down</a:t>
            </a:r>
          </a:p>
          <a:p>
            <a:pPr marL="629285" lvl="1" indent="-305435"/>
            <a:r>
              <a:rPr lang="en-US"/>
              <a:t>For example, if the user has at least a queen as their highest card, at least a 6 as their second highest card, and at least a 4 as their third highest card then they should play the hand</a:t>
            </a:r>
          </a:p>
          <a:p>
            <a:pPr marL="305435" indent="-305435"/>
            <a:r>
              <a:rPr lang="en-CA" b="1"/>
              <a:t>Win/Lose</a:t>
            </a:r>
            <a:r>
              <a:rPr lang="en-CA"/>
              <a:t>: W is true if user wins the hand, ~W if user loses the hand</a:t>
            </a:r>
          </a:p>
          <a:p>
            <a:pPr marL="629285" lvl="1" indent="-305435"/>
            <a:r>
              <a:rPr lang="en-CA"/>
              <a:t>We will also need to determine winnings (ex. double if double down)</a:t>
            </a:r>
          </a:p>
        </p:txBody>
      </p:sp>
      <p:pic>
        <p:nvPicPr>
          <p:cNvPr id="4" name="Picture 4" descr="Three Card Poker - Parkwest Bicycle Casino">
            <a:extLst>
              <a:ext uri="{FF2B5EF4-FFF2-40B4-BE49-F238E27FC236}">
                <a16:creationId xmlns:a16="http://schemas.microsoft.com/office/drawing/2014/main" id="{C0971792-ECB1-C188-6551-6D4DCC40B6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0003" y="537888"/>
            <a:ext cx="3840804" cy="15875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BC3735A-1F0A-EEA1-D58C-22CC8CEAA971}"/>
              </a:ext>
            </a:extLst>
          </p:cNvPr>
          <p:cNvSpPr txBox="1"/>
          <p:nvPr/>
        </p:nvSpPr>
        <p:spPr>
          <a:xfrm>
            <a:off x="8165944" y="2125420"/>
            <a:ext cx="6094378" cy="215444"/>
          </a:xfrm>
          <a:prstGeom prst="rect">
            <a:avLst/>
          </a:prstGeom>
          <a:noFill/>
        </p:spPr>
        <p:txBody>
          <a:bodyPr wrap="square">
            <a:spAutoFit/>
          </a:bodyPr>
          <a:lstStyle/>
          <a:p>
            <a:r>
              <a:rPr lang="en-CA" sz="800"/>
              <a:t>https://www.thebike.com/play/california_game_three_card_poker.php</a:t>
            </a:r>
          </a:p>
        </p:txBody>
      </p:sp>
      <p:pic>
        <p:nvPicPr>
          <p:cNvPr id="9" name="Audio 8">
            <a:hlinkClick r:id="" action="ppaction://media"/>
            <a:extLst>
              <a:ext uri="{FF2B5EF4-FFF2-40B4-BE49-F238E27FC236}">
                <a16:creationId xmlns:a16="http://schemas.microsoft.com/office/drawing/2014/main" id="{8ED7388A-666F-22CB-EA04-76728766114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9331549"/>
      </p:ext>
    </p:extLst>
  </p:cSld>
  <p:clrMapOvr>
    <a:masterClrMapping/>
  </p:clrMapOvr>
  <mc:AlternateContent xmlns:mc="http://schemas.openxmlformats.org/markup-compatibility/2006">
    <mc:Choice xmlns:p14="http://schemas.microsoft.com/office/powerpoint/2010/main" Requires="p14">
      <p:transition spd="slow" p14:dur="2000" advTm="122343"/>
    </mc:Choice>
    <mc:Fallback>
      <p:transition spd="slow" advTm="122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p:txBody>
          <a:bodyPr/>
          <a:lstStyle/>
          <a:p>
            <a:r>
              <a:rPr lang="en-US"/>
              <a:t>Constraints</a:t>
            </a:r>
            <a:endParaRPr lang="en-CA"/>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p:txBody>
          <a:bodyPr>
            <a:normAutofit fontScale="85000" lnSpcReduction="10000"/>
          </a:bodyPr>
          <a:lstStyle/>
          <a:p>
            <a:pPr marL="305435" indent="-305435"/>
            <a:r>
              <a:rPr lang="en-US" b="1"/>
              <a:t>Hand Constraints</a:t>
            </a:r>
            <a:r>
              <a:rPr lang="en-US"/>
              <a:t>: Each hand must consist of exactly three cards, the rank of the hand is determined by standard three card poker hand rankings (Ex. N1(x1)</a:t>
            </a:r>
            <a:r>
              <a:rPr lang="en-US" baseline="-25000"/>
              <a:t>U</a:t>
            </a:r>
            <a:r>
              <a:rPr lang="es-ES" b="0" i="0">
                <a:solidFill>
                  <a:srgbClr val="374151"/>
                </a:solidFill>
                <a:effectLst/>
                <a:latin typeface="Söhne"/>
              </a:rPr>
              <a:t> ∧ </a:t>
            </a:r>
            <a:r>
              <a:rPr lang="en-US"/>
              <a:t>N1(x2)</a:t>
            </a:r>
            <a:r>
              <a:rPr lang="en-US" baseline="-25000"/>
              <a:t>U</a:t>
            </a:r>
            <a:r>
              <a:rPr lang="es-ES" b="0" i="0">
                <a:solidFill>
                  <a:srgbClr val="374151"/>
                </a:solidFill>
                <a:effectLst/>
                <a:latin typeface="Söhne"/>
              </a:rPr>
              <a:t> ∧ </a:t>
            </a:r>
            <a:r>
              <a:rPr lang="en-US"/>
              <a:t>~N1(x3)</a:t>
            </a:r>
            <a:r>
              <a:rPr lang="en-US" baseline="-25000"/>
              <a:t>U</a:t>
            </a:r>
            <a:r>
              <a:rPr lang="en-US"/>
              <a:t> </a:t>
            </a:r>
            <a:r>
              <a:rPr lang="en-CA" b="0" i="0">
                <a:solidFill>
                  <a:srgbClr val="040C28"/>
                </a:solidFill>
                <a:effectLst/>
                <a:latin typeface="Google Sans"/>
              </a:rPr>
              <a:t>→</a:t>
            </a:r>
            <a:r>
              <a:rPr lang="en-US"/>
              <a:t> P demonstrates that the user has a pair of aces) </a:t>
            </a:r>
            <a:r>
              <a:rPr lang="en-CA" b="0" i="0">
                <a:effectLst/>
              </a:rPr>
              <a:t>*Note: Subscript u means user</a:t>
            </a:r>
            <a:endParaRPr lang="en-US"/>
          </a:p>
          <a:p>
            <a:pPr marL="629920" lvl="1" indent="-305435"/>
            <a:r>
              <a:rPr lang="en-US"/>
              <a:t>REMINDER: No duplicate cards within the dealers three cards and the users three cards (ex. Only one King of Spades)</a:t>
            </a:r>
          </a:p>
          <a:p>
            <a:pPr marL="629920" lvl="1" indent="-305435"/>
            <a:r>
              <a:rPr lang="en-US"/>
              <a:t>Ensure that all cards are valid card in a standard 52 card deck</a:t>
            </a:r>
          </a:p>
          <a:p>
            <a:pPr marL="629920" lvl="1" indent="-305435"/>
            <a:r>
              <a:rPr lang="en-US"/>
              <a:t>A hand is only valid if it has exactly three cards: </a:t>
            </a:r>
            <a:r>
              <a:rPr lang="en-CA">
                <a:latin typeface="Arial"/>
                <a:cs typeface="Arial"/>
              </a:rPr>
              <a:t>HAND</a:t>
            </a:r>
            <a:r>
              <a:rPr lang="en-CA" baseline="-25000">
                <a:latin typeface="Arial"/>
                <a:cs typeface="Arial"/>
              </a:rPr>
              <a:t>U</a:t>
            </a:r>
            <a:r>
              <a:rPr lang="en-CA" b="0" i="0">
                <a:effectLst/>
                <a:latin typeface="Arial"/>
                <a:cs typeface="Arial"/>
              </a:rPr>
              <a:t> ↔ (x1 ∧ x2 ∧ x3)</a:t>
            </a:r>
            <a:r>
              <a:rPr lang="en-CA">
                <a:latin typeface="Arial"/>
                <a:cs typeface="Arial"/>
              </a:rPr>
              <a:t> </a:t>
            </a:r>
          </a:p>
          <a:p>
            <a:pPr marL="324485" lvl="1" indent="0">
              <a:buNone/>
            </a:pPr>
            <a:r>
              <a:rPr lang="en-US" sz="1600" b="1"/>
              <a:t>Betting Constraints</a:t>
            </a:r>
            <a:r>
              <a:rPr lang="en-US" sz="1600"/>
              <a:t>: Players must decide whether they want to fold the hand, play the hand, or double down after they have received all three cards. The game also requires constraints on maximum and minimum betting amounts  </a:t>
            </a:r>
          </a:p>
          <a:p>
            <a:pPr marL="629920" lvl="1" indent="-305435"/>
            <a:r>
              <a:rPr lang="en-US"/>
              <a:t>The player can not bet more than the amount they have in their hand. They also must place at least the minimum bet and less than the maximum bet </a:t>
            </a:r>
          </a:p>
          <a:p>
            <a:pPr marL="629920" lvl="1" indent="-305435"/>
            <a:r>
              <a:rPr lang="en-US">
                <a:solidFill>
                  <a:srgbClr val="404040"/>
                </a:solidFill>
              </a:rPr>
              <a:t>Let V be a valid Bet. </a:t>
            </a:r>
            <a:r>
              <a:rPr lang="es-ES">
                <a:solidFill>
                  <a:srgbClr val="374151"/>
                </a:solidFill>
              </a:rPr>
              <a:t>~V </a:t>
            </a:r>
            <a:r>
              <a:rPr lang="es-ES" err="1">
                <a:solidFill>
                  <a:srgbClr val="374151"/>
                </a:solidFill>
              </a:rPr>
              <a:t>is</a:t>
            </a:r>
            <a:r>
              <a:rPr lang="es-ES">
                <a:solidFill>
                  <a:srgbClr val="374151"/>
                </a:solidFill>
              </a:rPr>
              <a:t> </a:t>
            </a:r>
            <a:r>
              <a:rPr lang="es-ES" err="1">
                <a:solidFill>
                  <a:srgbClr val="374151"/>
                </a:solidFill>
              </a:rPr>
              <a:t>an</a:t>
            </a:r>
            <a:r>
              <a:rPr lang="es-ES">
                <a:solidFill>
                  <a:srgbClr val="374151"/>
                </a:solidFill>
              </a:rPr>
              <a:t> </a:t>
            </a:r>
            <a:r>
              <a:rPr lang="es-ES" err="1">
                <a:solidFill>
                  <a:srgbClr val="374151"/>
                </a:solidFill>
              </a:rPr>
              <a:t>invalid</a:t>
            </a:r>
            <a:r>
              <a:rPr lang="es-ES">
                <a:solidFill>
                  <a:srgbClr val="374151"/>
                </a:solidFill>
              </a:rPr>
              <a:t> </a:t>
            </a:r>
            <a:r>
              <a:rPr lang="es-ES" err="1">
                <a:solidFill>
                  <a:srgbClr val="374151"/>
                </a:solidFill>
              </a:rPr>
              <a:t>bet</a:t>
            </a:r>
            <a:r>
              <a:rPr lang="es-ES">
                <a:solidFill>
                  <a:srgbClr val="374151"/>
                </a:solidFill>
              </a:rPr>
              <a:t>. </a:t>
            </a:r>
            <a:r>
              <a:rPr lang="en-CA"/>
              <a:t>A = amount in users' hand, x is the bet amount, 5&lt;=x&lt;=1000 </a:t>
            </a:r>
            <a:r>
              <a:rPr lang="es-ES" b="0" i="0">
                <a:solidFill>
                  <a:srgbClr val="374151"/>
                </a:solidFill>
                <a:effectLst/>
                <a:latin typeface="Söhne"/>
              </a:rPr>
              <a:t>∧</a:t>
            </a:r>
            <a:r>
              <a:rPr lang="en-CA"/>
              <a:t>  x&lt;=A </a:t>
            </a:r>
            <a:r>
              <a:rPr lang="en-CA" b="0" i="0">
                <a:solidFill>
                  <a:srgbClr val="040C28"/>
                </a:solidFill>
                <a:effectLst/>
                <a:latin typeface="Google Sans"/>
              </a:rPr>
              <a:t>→ V</a:t>
            </a:r>
            <a:r>
              <a:rPr lang="en-CA"/>
              <a:t> </a:t>
            </a:r>
          </a:p>
          <a:p>
            <a:pPr marL="305435" indent="-305435"/>
            <a:r>
              <a:rPr lang="en-US" b="1"/>
              <a:t>Winning Constraints: </a:t>
            </a:r>
            <a:r>
              <a:rPr lang="en-US"/>
              <a:t>The player with the highest ranking hand wins, if the hands have equal value, then the dealer wins the tie </a:t>
            </a:r>
          </a:p>
          <a:p>
            <a:pPr marL="629920" lvl="1" indent="-305435"/>
            <a:r>
              <a:rPr lang="es-ES" b="0" i="0">
                <a:solidFill>
                  <a:srgbClr val="374151"/>
                </a:solidFill>
                <a:effectLst/>
                <a:latin typeface="Söhne"/>
              </a:rPr>
              <a:t>Ex. (SF(x1, x2, x3) ∧ ~SF(y1, y2, y3)) ∨ (T(x1, x2, x3) ∧ ~T(y1, y2, y3)) ∨ (S(x1, x2, x3) ∧ ~S(y1, y2, y3)) ∨ (F(x1, x2, x3) ∧ ~F(y1, y2, y3)) ∨ (P(x1, x2, x3) ∧ ~P(y1, y2, y3)) ∨ (H(x1, x2, x3) ∧ ~H(y1, y2, y3)) </a:t>
            </a:r>
            <a:r>
              <a:rPr lang="en-CA" b="0" i="0">
                <a:solidFill>
                  <a:srgbClr val="040C28"/>
                </a:solidFill>
                <a:effectLst/>
                <a:latin typeface="Google Sans"/>
              </a:rPr>
              <a:t>→ W</a:t>
            </a:r>
            <a:r>
              <a:rPr lang="en-CA" b="0" i="0" baseline="-25000">
                <a:solidFill>
                  <a:srgbClr val="040C28"/>
                </a:solidFill>
                <a:effectLst/>
                <a:latin typeface="Google Sans"/>
              </a:rPr>
              <a:t>U</a:t>
            </a:r>
            <a:endParaRPr lang="en-US" baseline="-25000"/>
          </a:p>
        </p:txBody>
      </p:sp>
      <p:pic>
        <p:nvPicPr>
          <p:cNvPr id="4" name="Picture 3" descr="A white figure holding a chain&#10;&#10;Description automatically generated">
            <a:extLst>
              <a:ext uri="{FF2B5EF4-FFF2-40B4-BE49-F238E27FC236}">
                <a16:creationId xmlns:a16="http://schemas.microsoft.com/office/drawing/2014/main" id="{4B92842E-E9E9-6808-E1A3-B99B4CF9C421}"/>
              </a:ext>
            </a:extLst>
          </p:cNvPr>
          <p:cNvPicPr>
            <a:picLocks noChangeAspect="1"/>
          </p:cNvPicPr>
          <p:nvPr/>
        </p:nvPicPr>
        <p:blipFill>
          <a:blip r:embed="rId4"/>
          <a:stretch>
            <a:fillRect/>
          </a:stretch>
        </p:blipFill>
        <p:spPr>
          <a:xfrm>
            <a:off x="8406100" y="602035"/>
            <a:ext cx="2743200" cy="1388962"/>
          </a:xfrm>
          <a:prstGeom prst="rect">
            <a:avLst/>
          </a:prstGeom>
        </p:spPr>
      </p:pic>
      <p:sp>
        <p:nvSpPr>
          <p:cNvPr id="5" name="TextBox 4">
            <a:extLst>
              <a:ext uri="{FF2B5EF4-FFF2-40B4-BE49-F238E27FC236}">
                <a16:creationId xmlns:a16="http://schemas.microsoft.com/office/drawing/2014/main" id="{2F88E27B-58D7-40AD-0D28-34A76C136326}"/>
              </a:ext>
            </a:extLst>
          </p:cNvPr>
          <p:cNvSpPr txBox="1"/>
          <p:nvPr/>
        </p:nvSpPr>
        <p:spPr>
          <a:xfrm>
            <a:off x="7782817" y="1933336"/>
            <a:ext cx="582079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800">
                <a:solidFill>
                  <a:schemeClr val="bg1">
                    <a:lumMod val="85000"/>
                  </a:schemeClr>
                </a:solidFill>
                <a:ea typeface="+mn-lt"/>
                <a:cs typeface="+mn-lt"/>
              </a:rPr>
              <a:t>https://planningengineer.net/when-you-can-use-constraints-in-primavera-p6-time-schedule/</a:t>
            </a:r>
            <a:endParaRPr lang="en-US" sz="800">
              <a:solidFill>
                <a:schemeClr val="bg1">
                  <a:lumMod val="85000"/>
                </a:schemeClr>
              </a:solidFill>
            </a:endParaRPr>
          </a:p>
        </p:txBody>
      </p:sp>
      <p:pic>
        <p:nvPicPr>
          <p:cNvPr id="10" name="Audio 9">
            <a:hlinkClick r:id="" action="ppaction://media"/>
            <a:extLst>
              <a:ext uri="{FF2B5EF4-FFF2-40B4-BE49-F238E27FC236}">
                <a16:creationId xmlns:a16="http://schemas.microsoft.com/office/drawing/2014/main" id="{42AC202D-D62C-4A1F-41D9-3CE8E8BC119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98974179"/>
      </p:ext>
    </p:extLst>
  </p:cSld>
  <p:clrMapOvr>
    <a:masterClrMapping/>
  </p:clrMapOvr>
  <mc:AlternateContent xmlns:mc="http://schemas.openxmlformats.org/markup-compatibility/2006">
    <mc:Choice xmlns:p14="http://schemas.microsoft.com/office/powerpoint/2010/main" Requires="p14">
      <p:transition spd="slow" p14:dur="2000" advTm="121386"/>
    </mc:Choice>
    <mc:Fallback>
      <p:transition spd="slow" advTm="12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4" name="Rectangle 13">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6" name="Rectangle 15">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8" name="Rectangle 17">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0" name="Rectangle 19">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0BBE8D8C-B58D-4CCB-945C-B97A3ED94261}"/>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a:solidFill>
                  <a:srgbClr val="FFFFFF">
                    <a:alpha val="90000"/>
                  </a:srgbClr>
                </a:solidFill>
                <a:latin typeface="+mj-lt"/>
                <a:ea typeface="+mj-ea"/>
                <a:cs typeface="+mj-cs"/>
              </a:rPr>
              <a:t>End</a:t>
            </a:r>
          </a:p>
        </p:txBody>
      </p:sp>
      <p:sp>
        <p:nvSpPr>
          <p:cNvPr id="22" name="Rectangle 21">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pic>
        <p:nvPicPr>
          <p:cNvPr id="8" name="Audio 7">
            <a:hlinkClick r:id="" action="ppaction://media"/>
            <a:extLst>
              <a:ext uri="{FF2B5EF4-FFF2-40B4-BE49-F238E27FC236}">
                <a16:creationId xmlns:a16="http://schemas.microsoft.com/office/drawing/2014/main" id="{FB60A062-5993-5D30-61D0-00A764A64D6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3397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299"/>
    </mc:Choice>
    <mc:Fallback>
      <p:transition spd="slow" advTm="14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A0EC22EB8E4274AB548DB3950165936" ma:contentTypeVersion="7" ma:contentTypeDescription="Create a new document." ma:contentTypeScope="" ma:versionID="89e2fe14f9a30da1f66f240783157461">
  <xsd:schema xmlns:xsd="http://www.w3.org/2001/XMLSchema" xmlns:xs="http://www.w3.org/2001/XMLSchema" xmlns:p="http://schemas.microsoft.com/office/2006/metadata/properties" xmlns:ns3="936266b0-70da-453b-919e-ce00fa906f98" xmlns:ns4="d3b47ee0-b31b-4ea7-9c53-68fc3f2f588e" targetNamespace="http://schemas.microsoft.com/office/2006/metadata/properties" ma:root="true" ma:fieldsID="3e30297368b47d9f25fa94f359a0b4f2" ns3:_="" ns4:_="">
    <xsd:import namespace="936266b0-70da-453b-919e-ce00fa906f98"/>
    <xsd:import namespace="d3b47ee0-b31b-4ea7-9c53-68fc3f2f588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6266b0-70da-453b-919e-ce00fa906f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3b47ee0-b31b-4ea7-9c53-68fc3f2f588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20233A-4310-483E-9254-651F1909CE13}">
  <ds:schemaRefs>
    <ds:schemaRef ds:uri="http://schemas.microsoft.com/sharepoint/v3/contenttype/forms"/>
  </ds:schemaRefs>
</ds:datastoreItem>
</file>

<file path=customXml/itemProps2.xml><?xml version="1.0" encoding="utf-8"?>
<ds:datastoreItem xmlns:ds="http://schemas.openxmlformats.org/officeDocument/2006/customXml" ds:itemID="{1EEBC0B4-E847-4CD9-8240-A774924740E0}">
  <ds:schemaRefs>
    <ds:schemaRef ds:uri="936266b0-70da-453b-919e-ce00fa906f98"/>
    <ds:schemaRef ds:uri="d3b47ee0-b31b-4ea7-9c53-68fc3f2f588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0BE4FCF-98EA-4655-BCF5-E311EE6005C2}">
  <ds:schemaRefs>
    <ds:schemaRef ds:uri="936266b0-70da-453b-919e-ce00fa906f98"/>
    <ds:schemaRef ds:uri="d3b47ee0-b31b-4ea7-9c53-68fc3f2f588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Problem Formulation - Three Card Poker</Template>
  <TotalTime>0</TotalTime>
  <Words>951</Words>
  <Application>Microsoft Office PowerPoint</Application>
  <PresentationFormat>Widescreen</PresentationFormat>
  <Paragraphs>39</Paragraphs>
  <Slides>6</Slides>
  <Notes>0</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Century Schoolbook</vt:lpstr>
      <vt:lpstr>Franklin Gothic Book</vt:lpstr>
      <vt:lpstr>Google Sans</vt:lpstr>
      <vt:lpstr>Söhne</vt:lpstr>
      <vt:lpstr>Wingdings 2</vt:lpstr>
      <vt:lpstr>DividendVTI</vt:lpstr>
      <vt:lpstr>Group 23: Three Card poker</vt:lpstr>
      <vt:lpstr>Summary</vt:lpstr>
      <vt:lpstr>Rules of the game</vt:lpstr>
      <vt:lpstr>Propositions</vt:lpstr>
      <vt:lpstr>Constraints</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23: Three Card poker</dc:title>
  <dc:creator>Cameron Jenkins</dc:creator>
  <cp:lastModifiedBy>Cameron Jenkins</cp:lastModifiedBy>
  <cp:revision>1</cp:revision>
  <dcterms:created xsi:type="dcterms:W3CDTF">2023-11-02T22:12:33Z</dcterms:created>
  <dcterms:modified xsi:type="dcterms:W3CDTF">2023-11-02T22:13:11Z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0x0101002A0EC22EB8E4274AB548DB3950165936</vt:lpwstr>
  </property>
</Properties>
</file>